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7" r:id="rId2"/>
    <p:sldId id="258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98.147.27\arbitration%20centre\CASE%20MANAGEMENT\1%20CASE%20INFORMATION\Cases%20referred%20to%20AC-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Graphs!$K$47</c:f>
              <c:strCache>
                <c:ptCount val="1"/>
                <c:pt idx="0">
                  <c:v>Total Number of Cases referred / requested to the Centre  - 57 Cases</c:v>
                </c:pt>
              </c:strCache>
            </c:strRef>
          </c:tx>
          <c:dLbls>
            <c:showVal val="1"/>
          </c:dLbls>
          <c:cat>
            <c:strRef>
              <c:f>Graphs!$J$48:$J$55</c:f>
              <c:strCache>
                <c:ptCount val="8"/>
                <c:pt idx="0">
                  <c:v>May</c:v>
                </c:pt>
                <c:pt idx="1">
                  <c:v>June</c:v>
                </c:pt>
                <c:pt idx="2">
                  <c:v>July</c:v>
                </c:pt>
                <c:pt idx="3">
                  <c:v>August</c:v>
                </c:pt>
                <c:pt idx="4">
                  <c:v>September</c:v>
                </c:pt>
                <c:pt idx="5">
                  <c:v>October</c:v>
                </c:pt>
                <c:pt idx="6">
                  <c:v>November</c:v>
                </c:pt>
                <c:pt idx="7">
                  <c:v>December</c:v>
                </c:pt>
              </c:strCache>
            </c:strRef>
          </c:cat>
          <c:val>
            <c:numRef>
              <c:f>Graphs!$K$48:$K$55</c:f>
              <c:numCache>
                <c:formatCode>General</c:formatCode>
                <c:ptCount val="8"/>
                <c:pt idx="0">
                  <c:v>1</c:v>
                </c:pt>
                <c:pt idx="1">
                  <c:v>18</c:v>
                </c:pt>
                <c:pt idx="2">
                  <c:v>4</c:v>
                </c:pt>
                <c:pt idx="3">
                  <c:v>2</c:v>
                </c:pt>
                <c:pt idx="4">
                  <c:v>16</c:v>
                </c:pt>
                <c:pt idx="5">
                  <c:v>4</c:v>
                </c:pt>
                <c:pt idx="6">
                  <c:v>7</c:v>
                </c:pt>
                <c:pt idx="7">
                  <c:v>5</c:v>
                </c:pt>
              </c:numCache>
            </c:numRef>
          </c:val>
        </c:ser>
        <c:ser>
          <c:idx val="1"/>
          <c:order val="1"/>
          <c:tx>
            <c:strRef>
              <c:f>Graphs!$L$47</c:f>
              <c:strCache>
                <c:ptCount val="1"/>
                <c:pt idx="0">
                  <c:v>Total No. of cases disposed off - 6 Cases</c:v>
                </c:pt>
              </c:strCache>
            </c:strRef>
          </c:tx>
          <c:dLbls>
            <c:dLbl>
              <c:idx val="0"/>
              <c:layout>
                <c:manualLayout>
                  <c:x val="1.1313098200746542E-2"/>
                  <c:y val="-6.9174110145881137E-3"/>
                </c:manualLayout>
              </c:layout>
              <c:showVal val="1"/>
            </c:dLbl>
            <c:dLbl>
              <c:idx val="1"/>
              <c:layout>
                <c:manualLayout>
                  <c:x val="1.2929255086567479E-2"/>
                  <c:y val="1.0376116521882164E-2"/>
                </c:manualLayout>
              </c:layout>
              <c:showVal val="1"/>
            </c:dLbl>
            <c:dLbl>
              <c:idx val="2"/>
              <c:layout>
                <c:manualLayout>
                  <c:x val="6.464627543283738E-3"/>
                  <c:y val="-6.9174110145881137E-3"/>
                </c:manualLayout>
              </c:layout>
              <c:showVal val="1"/>
            </c:dLbl>
            <c:dLbl>
              <c:idx val="3"/>
              <c:layout>
                <c:manualLayout>
                  <c:x val="9.6969413149256087E-3"/>
                  <c:y val="-6.9174110145881137E-3"/>
                </c:manualLayout>
              </c:layout>
              <c:showVal val="1"/>
            </c:dLbl>
            <c:dLbl>
              <c:idx val="4"/>
              <c:layout>
                <c:manualLayout>
                  <c:x val="1.1313098200746542E-2"/>
                  <c:y val="-6.9174110145881137E-3"/>
                </c:manualLayout>
              </c:layout>
              <c:showVal val="1"/>
            </c:dLbl>
            <c:dLbl>
              <c:idx val="5"/>
              <c:layout>
                <c:manualLayout>
                  <c:x val="1.2929255086567422E-2"/>
                  <c:y val="-6.9174110145881137E-3"/>
                </c:manualLayout>
              </c:layout>
              <c:showVal val="1"/>
            </c:dLbl>
            <c:dLbl>
              <c:idx val="6"/>
              <c:layout>
                <c:manualLayout>
                  <c:x val="1.6161568858209345E-2"/>
                  <c:y val="6.9174110145881137E-3"/>
                </c:manualLayout>
              </c:layout>
              <c:showVal val="1"/>
            </c:dLbl>
            <c:dLbl>
              <c:idx val="7"/>
              <c:layout>
                <c:manualLayout>
                  <c:x val="9.6969413149256087E-3"/>
                  <c:y val="6.9174110145881137E-3"/>
                </c:manualLayout>
              </c:layout>
              <c:showVal val="1"/>
            </c:dLbl>
            <c:showVal val="1"/>
          </c:dLbls>
          <c:cat>
            <c:strRef>
              <c:f>Graphs!$J$48:$J$55</c:f>
              <c:strCache>
                <c:ptCount val="8"/>
                <c:pt idx="0">
                  <c:v>May</c:v>
                </c:pt>
                <c:pt idx="1">
                  <c:v>June</c:v>
                </c:pt>
                <c:pt idx="2">
                  <c:v>July</c:v>
                </c:pt>
                <c:pt idx="3">
                  <c:v>August</c:v>
                </c:pt>
                <c:pt idx="4">
                  <c:v>September</c:v>
                </c:pt>
                <c:pt idx="5">
                  <c:v>October</c:v>
                </c:pt>
                <c:pt idx="6">
                  <c:v>November</c:v>
                </c:pt>
                <c:pt idx="7">
                  <c:v>December</c:v>
                </c:pt>
              </c:strCache>
            </c:strRef>
          </c:cat>
          <c:val>
            <c:numRef>
              <c:f>Graphs!$L$48:$L$55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</c:ser>
        <c:shape val="box"/>
        <c:axId val="58103296"/>
        <c:axId val="58104832"/>
        <c:axId val="0"/>
      </c:bar3DChart>
      <c:catAx>
        <c:axId val="58103296"/>
        <c:scaling>
          <c:orientation val="minMax"/>
        </c:scaling>
        <c:axPos val="b"/>
        <c:tickLblPos val="nextTo"/>
        <c:crossAx val="58104832"/>
        <c:crosses val="autoZero"/>
        <c:auto val="1"/>
        <c:lblAlgn val="ctr"/>
        <c:lblOffset val="100"/>
      </c:catAx>
      <c:valAx>
        <c:axId val="58104832"/>
        <c:scaling>
          <c:orientation val="minMax"/>
        </c:scaling>
        <c:axPos val="l"/>
        <c:majorGridlines/>
        <c:numFmt formatCode="General" sourceLinked="1"/>
        <c:tickLblPos val="nextTo"/>
        <c:crossAx val="5810329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0B43C9-443A-40C7-B27C-025076F6E5AB}" type="datetimeFigureOut">
              <a:rPr lang="en-US" smtClean="0"/>
              <a:pPr/>
              <a:t>3/1/2014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68A09E-4465-479B-8741-C798AF7A136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B43C9-443A-40C7-B27C-025076F6E5AB}" type="datetimeFigureOut">
              <a:rPr lang="en-US" smtClean="0"/>
              <a:pPr/>
              <a:t>3/1/2014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68A09E-4465-479B-8741-C798AF7A136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B43C9-443A-40C7-B27C-025076F6E5AB}" type="datetimeFigureOut">
              <a:rPr lang="en-US" smtClean="0"/>
              <a:pPr/>
              <a:t>3/1/2014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68A09E-4465-479B-8741-C798AF7A136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B43C9-443A-40C7-B27C-025076F6E5AB}" type="datetimeFigureOut">
              <a:rPr lang="en-US" smtClean="0"/>
              <a:pPr/>
              <a:t>3/1/2014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68A09E-4465-479B-8741-C798AF7A136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B43C9-443A-40C7-B27C-025076F6E5AB}" type="datetimeFigureOut">
              <a:rPr lang="en-US" smtClean="0"/>
              <a:pPr/>
              <a:t>3/1/2014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68A09E-4465-479B-8741-C798AF7A136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B43C9-443A-40C7-B27C-025076F6E5AB}" type="datetimeFigureOut">
              <a:rPr lang="en-US" smtClean="0"/>
              <a:pPr/>
              <a:t>3/1/2014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68A09E-4465-479B-8741-C798AF7A136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B43C9-443A-40C7-B27C-025076F6E5AB}" type="datetimeFigureOut">
              <a:rPr lang="en-US" smtClean="0"/>
              <a:pPr/>
              <a:t>3/1/2014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68A09E-4465-479B-8741-C798AF7A136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B43C9-443A-40C7-B27C-025076F6E5AB}" type="datetimeFigureOut">
              <a:rPr lang="en-US" smtClean="0"/>
              <a:pPr/>
              <a:t>3/1/2014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68A09E-4465-479B-8741-C798AF7A136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B43C9-443A-40C7-B27C-025076F6E5AB}" type="datetimeFigureOut">
              <a:rPr lang="en-US" smtClean="0"/>
              <a:pPr/>
              <a:t>3/1/2014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68A09E-4465-479B-8741-C798AF7A136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00B43C9-443A-40C7-B27C-025076F6E5AB}" type="datetimeFigureOut">
              <a:rPr lang="en-US" smtClean="0"/>
              <a:pPr/>
              <a:t>3/1/2014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68A09E-4465-479B-8741-C798AF7A136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0B43C9-443A-40C7-B27C-025076F6E5AB}" type="datetimeFigureOut">
              <a:rPr lang="en-US" smtClean="0"/>
              <a:pPr/>
              <a:t>3/1/2014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68A09E-4465-479B-8741-C798AF7A136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00B43C9-443A-40C7-B27C-025076F6E5AB}" type="datetimeFigureOut">
              <a:rPr lang="en-US" smtClean="0"/>
              <a:pPr/>
              <a:t>3/1/2014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68A09E-4465-479B-8741-C798AF7A136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slow">
    <p:wedg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2143116"/>
            <a:ext cx="785818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lgerian" pitchFamily="82" charset="0"/>
              </a:rPr>
              <a:t>ARBITRATION CENTRE  - KARNATAKA                      </a:t>
            </a:r>
            <a:r>
              <a:rPr lang="en-IN" sz="27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lgerian" pitchFamily="82" charset="0"/>
              </a:rPr>
              <a:t>(Domestic &amp; international) </a:t>
            </a:r>
            <a:br>
              <a:rPr lang="en-IN" sz="27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lgerian" pitchFamily="82" charset="0"/>
              </a:rPr>
            </a:br>
            <a:r>
              <a:rPr lang="en-IN" sz="27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lgerian" pitchFamily="82" charset="0"/>
              </a:rPr>
              <a:t/>
            </a:r>
            <a:br>
              <a:rPr lang="en-IN" sz="27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lgerian" pitchFamily="82" charset="0"/>
              </a:rPr>
            </a:br>
            <a:r>
              <a:rPr lang="en-IN" sz="27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lgerian" pitchFamily="82" charset="0"/>
              </a:rPr>
              <a:t/>
            </a:r>
            <a:br>
              <a:rPr lang="en-IN" sz="27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lgerian" pitchFamily="82" charset="0"/>
              </a:rPr>
            </a:br>
            <a:r>
              <a:rPr lang="en-IN" sz="3300" dirty="0" smtClean="0">
                <a:solidFill>
                  <a:srgbClr val="00B050"/>
                </a:solidFill>
                <a:latin typeface="Algerian" pitchFamily="82" charset="0"/>
              </a:rPr>
              <a:t>birds’ eye view of cases referred &amp; disposed  of in the year 2013</a:t>
            </a:r>
            <a:endParaRPr lang="en-IN" sz="3300" dirty="0">
              <a:solidFill>
                <a:srgbClr val="00B05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 spd="slow" advClick="0" advTm="5000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6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ARBITRATION CENTRE - KARNATAKA</a:t>
            </a:r>
            <a:r>
              <a:rPr lang="en-US" sz="36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/>
            </a:r>
            <a:br>
              <a:rPr lang="en-US" sz="36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</a:br>
            <a:r>
              <a:rPr lang="en-US" sz="36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CASE </a:t>
            </a:r>
            <a:r>
              <a:rPr lang="en-US" sz="36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FLOW </a:t>
            </a:r>
            <a:r>
              <a:rPr lang="en-US" sz="36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INFORMATION - 2013</a:t>
            </a:r>
            <a:endParaRPr lang="en-IN" sz="360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500694" y="1142985"/>
          <a:ext cx="3352800" cy="2143135"/>
        </p:xfrm>
        <a:graphic>
          <a:graphicData uri="http://schemas.openxmlformats.org/drawingml/2006/table">
            <a:tbl>
              <a:tblPr/>
              <a:tblGrid>
                <a:gridCol w="1219200"/>
                <a:gridCol w="1168400"/>
                <a:gridCol w="965200"/>
              </a:tblGrid>
              <a:tr h="79551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Month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Total Number of Cases referred / requested to the Centre  - 57 Cases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Total No. of cases disposed off - 6 Cases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68452"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May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52"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June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52"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July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52"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August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52"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September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52"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October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52"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November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52"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December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0" y="2428868"/>
          <a:ext cx="7715272" cy="3957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147</TotalTime>
  <Words>69</Words>
  <Application>Microsoft Office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Concourse</vt:lpstr>
      <vt:lpstr>ARBITRATION CENTRE  - KARNATAKA                      (Domestic &amp; international)    birds’ eye view of cases referred &amp; disposed  of in the year 2013</vt:lpstr>
      <vt:lpstr>ARBITRATION CENTRE - KARNATAKA CASE FLOW INFORMATION - 2013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ARBITRATION CENTRE  - KARNATAKA                    (Domestic &amp; international)</dc:title>
  <dc:creator>Recept</dc:creator>
  <cp:lastModifiedBy>KALANITHI</cp:lastModifiedBy>
  <cp:revision>44</cp:revision>
  <dcterms:created xsi:type="dcterms:W3CDTF">2013-10-28T09:38:16Z</dcterms:created>
  <dcterms:modified xsi:type="dcterms:W3CDTF">2014-03-01T06:34:49Z</dcterms:modified>
</cp:coreProperties>
</file>